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C7D44E-D19F-4F0A-ADF9-CD3F53E86557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40" y="1196752"/>
            <a:ext cx="8821148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РЕЧЕВАЯ ГОТОВНОСТЬ  РЕБЕНКА К ОБУЧЕНИЮ В ШКОЛЕ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(</a:t>
            </a:r>
            <a:r>
              <a:rPr lang="ru-RU" sz="2400" i="1" dirty="0" smtClean="0"/>
              <a:t>консультация для педагогов</a:t>
            </a:r>
            <a:r>
              <a:rPr lang="ru-RU" sz="2400" dirty="0" smtClean="0"/>
              <a:t>)</a:t>
            </a:r>
            <a:endParaRPr lang="ru-RU" dirty="0"/>
          </a:p>
        </p:txBody>
      </p:sp>
      <p:pic>
        <p:nvPicPr>
          <p:cNvPr id="1026" name="Picture 2" descr="C:\Users\1\Desktop\школ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573016"/>
            <a:ext cx="2913047" cy="31409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3928" y="5085184"/>
            <a:ext cx="4590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 </a:t>
            </a: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88641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Муниципальное  казенное  дошкольное образовательное учреждение Кыштовского района </a:t>
            </a:r>
          </a:p>
          <a:p>
            <a:pPr algn="ctr"/>
            <a:r>
              <a:rPr lang="ru-RU" dirty="0" smtClean="0"/>
              <a:t>детский сад «Солнышко»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89173" y="4774168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Вильданова Н.Р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РАЗВИВАЕМ СВЯЗНУЮ РЕЧЬ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4114800" cy="32403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Рассмотри картинку, попробуй составить увлекательный рассказ</a:t>
            </a:r>
            <a:r>
              <a:rPr lang="ru-RU" sz="2400" dirty="0" smtClean="0"/>
              <a:t>.</a:t>
            </a:r>
          </a:p>
          <a:p>
            <a:r>
              <a:rPr lang="ru-RU" sz="1800" dirty="0" smtClean="0"/>
              <a:t>Послушай рассказы. Попробуй пересказать каждый из них.</a:t>
            </a:r>
          </a:p>
          <a:p>
            <a:pPr>
              <a:buNone/>
            </a:pPr>
            <a:r>
              <a:rPr lang="ru-RU" sz="1900" dirty="0" smtClean="0"/>
              <a:t>     Лось — лесной житель. Лось ест ветки и траву. Ему нужна и соль. Ребята стали носить в лес соль. Они кладут её на пень, на камень. Лось приходит лизать соль.</a:t>
            </a:r>
          </a:p>
          <a:p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88840"/>
            <a:ext cx="4032448" cy="4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105074"/>
            <a:ext cx="3600400" cy="275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1872208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/>
              <a:t>Спасибо за внимание!</a:t>
            </a:r>
            <a:br>
              <a:rPr lang="ru-RU" sz="7200" b="1" i="1" dirty="0" smtClean="0"/>
            </a:br>
            <a:r>
              <a:rPr lang="ru-RU" sz="7200" b="1" i="1" dirty="0" smtClean="0"/>
              <a:t>ЖЕЛАЕМ Вам УСПЕХА</a:t>
            </a:r>
            <a:r>
              <a:rPr lang="ru-RU" sz="7200" b="1" i="1" dirty="0" smtClean="0"/>
              <a:t>!</a:t>
            </a:r>
            <a:endParaRPr lang="ru-RU" sz="7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34481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ЭТАПЫ УСВОЕНИЯ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ЗВУКОВ РЕЧИ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363270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120627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Возраст  ребенка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</a:t>
                      </a:r>
                      <a:r>
                        <a:rPr lang="ru-RU" sz="2400" dirty="0" smtClean="0"/>
                        <a:t>1 -2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– 3 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– 5 лет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 – 6 лет 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2826177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Звуки 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А,</a:t>
                      </a:r>
                      <a:r>
                        <a:rPr lang="ru-RU" sz="3200" baseline="0" dirty="0" smtClean="0"/>
                        <a:t> О, Э, </a:t>
                      </a:r>
                    </a:p>
                    <a:p>
                      <a:pPr algn="ctr"/>
                      <a:r>
                        <a:rPr lang="ru-RU" sz="3200" baseline="0" dirty="0" smtClean="0"/>
                        <a:t>П, Б, М.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И, Ы, У, </a:t>
                      </a:r>
                    </a:p>
                    <a:p>
                      <a:pPr algn="ctr"/>
                      <a:r>
                        <a:rPr lang="ru-RU" sz="3200" dirty="0" smtClean="0"/>
                        <a:t>Ф,В, Т,  Д, Н, К, Г, Х, Й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С, З, Ц, Ш, Ж, Ч, Щ.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Л, Р.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236296" y="404664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ФОНЕМАТИЧЕСКОЕ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РАЗВИТИЕ РЕЧИ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Фонематический слух </a:t>
            </a:r>
            <a:r>
              <a:rPr lang="ru-RU" sz="3200" dirty="0" smtClean="0">
                <a:solidFill>
                  <a:srgbClr val="0070C0"/>
                </a:solidFill>
              </a:rPr>
              <a:t>– способность человека различать звуки речи, слова близкие по звучанию.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Фонематическое восприятие </a:t>
            </a:r>
            <a:r>
              <a:rPr lang="ru-RU" sz="3200" dirty="0" smtClean="0">
                <a:solidFill>
                  <a:srgbClr val="0070C0"/>
                </a:solidFill>
              </a:rPr>
              <a:t>– это умственное действие по анализу звучащей речи </a:t>
            </a:r>
            <a:r>
              <a:rPr lang="ru-RU" sz="3200" i="1" dirty="0" smtClean="0">
                <a:solidFill>
                  <a:srgbClr val="0070C0"/>
                </a:solidFill>
              </a:rPr>
              <a:t>( анализ звукового состава слова: порядок звуков в слове, место звуков в слове).</a:t>
            </a:r>
            <a:endParaRPr lang="ru-RU" sz="3200" i="1" dirty="0">
              <a:solidFill>
                <a:srgbClr val="0070C0"/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668344" y="47667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Задания для развития навыков фонематического восприятия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35480"/>
            <a:ext cx="6840760" cy="163753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Найди картинки со звуком [Ш]</a:t>
            </a:r>
          </a:p>
          <a:p>
            <a:r>
              <a:rPr lang="ru-RU" sz="2000" dirty="0" smtClean="0"/>
              <a:t>Определи место звука [Ш] в слове</a:t>
            </a:r>
          </a:p>
          <a:p>
            <a:r>
              <a:rPr lang="ru-RU" sz="2000" dirty="0" smtClean="0"/>
              <a:t>Посчитай сколько звуков в  слове ШАР   </a:t>
            </a:r>
          </a:p>
          <a:p>
            <a:endParaRPr lang="ru-RU" sz="1800" dirty="0" smtClean="0"/>
          </a:p>
          <a:p>
            <a:endParaRPr lang="ru-RU" sz="20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005064"/>
            <a:ext cx="194421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645024"/>
            <a:ext cx="25400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429000"/>
            <a:ext cx="1584176" cy="222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445224"/>
            <a:ext cx="2043113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229200"/>
            <a:ext cx="17494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 СЛОВАРНЫЙ ЗАПАС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Развитие словарного запаса у детей находится в тесной связи от ближайшего речевого окружения, так как речь усваивается по подражанию. </a:t>
            </a:r>
            <a:br>
              <a:rPr lang="ru-RU" sz="2400" b="1" dirty="0" smtClean="0">
                <a:solidFill>
                  <a:srgbClr val="0033CC"/>
                </a:solidFill>
              </a:rPr>
            </a:br>
            <a:r>
              <a:rPr lang="ru-RU" sz="2400" b="1" dirty="0" smtClean="0">
                <a:solidFill>
                  <a:srgbClr val="0033CC"/>
                </a:solidFill>
              </a:rPr>
              <a:t>          К школьному возрасту в словаре ребенка должно насчитываться до 1500–2000 слов. Ребенок должен активно использовать в своей речи обобщающие слова (мебель, транспорт и т. д.), синонимы (лошадь, конь, скакун…), антонимы (грустный – веселый), слова, относящиеся к различным частям речи (существительные, прилагательные, глаголы, наречия, местоимения). </a:t>
            </a:r>
            <a:br>
              <a:rPr lang="ru-RU" sz="2400" b="1" dirty="0" smtClean="0">
                <a:solidFill>
                  <a:srgbClr val="0033CC"/>
                </a:solidFill>
              </a:rPr>
            </a:br>
            <a:endParaRPr lang="ru-RU" sz="2400" b="1" dirty="0">
              <a:solidFill>
                <a:srgbClr val="0033CC"/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 flipH="1">
            <a:off x="179512" y="11663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Накопление словаря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900" dirty="0" smtClean="0">
                <a:solidFill>
                  <a:srgbClr val="0033CC"/>
                </a:solidFill>
              </a:rPr>
              <a:t>Подобрать синонимы к характеристикам героев сказок</a:t>
            </a:r>
            <a:r>
              <a:rPr lang="ru-RU" sz="2400" dirty="0" smtClean="0">
                <a:solidFill>
                  <a:srgbClr val="0033CC"/>
                </a:solidFill>
              </a:rPr>
              <a:t>: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err="1" smtClean="0">
                <a:solidFill>
                  <a:srgbClr val="990099"/>
                </a:solidFill>
              </a:rPr>
              <a:t>Аленушка</a:t>
            </a:r>
            <a:r>
              <a:rPr lang="ru-RU" sz="2900" dirty="0" smtClean="0">
                <a:solidFill>
                  <a:srgbClr val="990099"/>
                </a:solidFill>
              </a:rPr>
              <a:t> в сказке «Сестрица </a:t>
            </a:r>
            <a:r>
              <a:rPr lang="ru-RU" sz="2900" dirty="0" err="1" smtClean="0">
                <a:solidFill>
                  <a:srgbClr val="990099"/>
                </a:solidFill>
              </a:rPr>
              <a:t>Аленушка</a:t>
            </a:r>
            <a:r>
              <a:rPr lang="ru-RU" sz="2900" dirty="0" smtClean="0">
                <a:solidFill>
                  <a:srgbClr val="990099"/>
                </a:solidFill>
              </a:rPr>
              <a:t> и братец Иванушка» </a:t>
            </a:r>
            <a:r>
              <a:rPr lang="ru-RU" sz="2900" dirty="0" smtClean="0"/>
              <a:t> </a:t>
            </a:r>
            <a:endParaRPr lang="en-US" sz="29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/>
              <a:t>  </a:t>
            </a:r>
            <a:r>
              <a:rPr lang="ru-RU" sz="2900" dirty="0" smtClean="0">
                <a:solidFill>
                  <a:srgbClr val="FF0000"/>
                </a:solidFill>
              </a:rPr>
              <a:t>(нежная, заботливая, добрая;).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800000"/>
                </a:solidFill>
              </a:rPr>
              <a:t>Медведь в сказке «Машенька и медведь» -</a:t>
            </a:r>
            <a:r>
              <a:rPr lang="ru-RU" sz="2900" dirty="0" smtClean="0"/>
              <a:t> 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ru-RU" sz="2900" dirty="0" smtClean="0">
                <a:solidFill>
                  <a:srgbClr val="CC3300"/>
                </a:solidFill>
              </a:rPr>
              <a:t>    (неуклюжий, большой, добрый,  мохнатый, косолапый;).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9900"/>
                </a:solidFill>
              </a:rPr>
              <a:t>Колобок</a:t>
            </a:r>
            <a:r>
              <a:rPr lang="ru-RU" sz="2900" dirty="0" smtClean="0"/>
              <a:t>   </a:t>
            </a:r>
            <a:endParaRPr lang="en-US" sz="29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C000"/>
                </a:solidFill>
              </a:rPr>
              <a:t>(</a:t>
            </a:r>
            <a:r>
              <a:rPr lang="ru-RU" sz="2900" dirty="0" smtClean="0">
                <a:solidFill>
                  <a:srgbClr val="CC6600"/>
                </a:solidFill>
              </a:rPr>
              <a:t>круглый, румяный, веселый.)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2400" dirty="0" smtClean="0">
              <a:solidFill>
                <a:srgbClr val="CC66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6600CC"/>
                </a:solidFill>
              </a:rPr>
              <a:t>Перечислить действия героев: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Коза в сказке «Волк и семеро козлят»  </a:t>
            </a:r>
            <a:endParaRPr lang="en-US" sz="2900" dirty="0" smtClean="0">
              <a:solidFill>
                <a:srgbClr val="FF0066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(жила – была, ходила, наказывала, пела);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Заяц – </a:t>
            </a:r>
            <a:r>
              <a:rPr lang="ru-RU" sz="2900" dirty="0" err="1" smtClean="0">
                <a:solidFill>
                  <a:srgbClr val="FF0066"/>
                </a:solidFill>
              </a:rPr>
              <a:t>Хваста</a:t>
            </a:r>
            <a:r>
              <a:rPr lang="ru-RU" sz="2900" dirty="0" smtClean="0">
                <a:solidFill>
                  <a:srgbClr val="FF0066"/>
                </a:solidFill>
              </a:rPr>
              <a:t>   </a:t>
            </a:r>
            <a:endParaRPr lang="en-US" sz="2900" dirty="0" smtClean="0">
              <a:solidFill>
                <a:srgbClr val="FF0066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(Жил-был, хвастался, боялся, бежал)</a:t>
            </a:r>
            <a:r>
              <a:rPr lang="ru-RU" sz="2400" dirty="0" smtClean="0">
                <a:solidFill>
                  <a:srgbClr val="FF0066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ru-RU" sz="2400" dirty="0" smtClean="0">
              <a:solidFill>
                <a:srgbClr val="FF0066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6600CC"/>
                </a:solidFill>
              </a:rPr>
              <a:t>Назвать одним словом: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800" dirty="0" smtClean="0">
                <a:solidFill>
                  <a:srgbClr val="FF0066"/>
                </a:solidFill>
              </a:rPr>
              <a:t>персонажей сказки «Лисичка –сестричка и серый волк»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FF0066"/>
                </a:solidFill>
              </a:rPr>
              <a:t>                                                           (дикие животные);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800" dirty="0" smtClean="0">
                <a:solidFill>
                  <a:srgbClr val="FF0066"/>
                </a:solidFill>
              </a:rPr>
              <a:t>предметы, которые использовала Машенька  в сказке «Три медведя»                                                </a:t>
            </a:r>
            <a:r>
              <a:rPr lang="en-US" sz="2800" dirty="0" smtClean="0">
                <a:solidFill>
                  <a:srgbClr val="FF0066"/>
                </a:solidFill>
              </a:rPr>
              <a:t>                   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FF0066"/>
                </a:solidFill>
              </a:rPr>
              <a:t>                                                      </a:t>
            </a:r>
            <a:r>
              <a:rPr lang="ru-RU" sz="2800" dirty="0" smtClean="0">
                <a:solidFill>
                  <a:srgbClr val="FF0066"/>
                </a:solidFill>
              </a:rPr>
              <a:t>(посуда).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ГРАММАТИЧЕСКИЙ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СТРОЙ РЕЧИ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/>
          <a:lstStyle/>
          <a:p>
            <a:pPr marL="273050" indent="-3175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Грамматический  строй  речи,  ребенок усваивает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в период от 2 до 8 лет. Важно своевременно помочь ребенку в овладении грамматической системой языка, иначе в школе ему будет не на что опереться из своего прежнего практического речевого опыта.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          К 7 годам ребенок должен уметь понимать грамматические конструкции, а также правильно образовывать слова, строить предложения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EF8"/>
              </a:clrFrom>
              <a:clrTo>
                <a:srgbClr val="FDFEF8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308304" y="47667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63668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ФОРМИРУЕМ ГРАММАТИЧЕСКИЕ НАВЫКИ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5688632" cy="2376264"/>
          </a:xfrm>
        </p:spPr>
        <p:txBody>
          <a:bodyPr>
            <a:normAutofit fontScale="92500"/>
          </a:bodyPr>
          <a:lstStyle/>
          <a:p>
            <a:r>
              <a:rPr lang="ru-RU" sz="1800" dirty="0" smtClean="0"/>
              <a:t>Подбери к каждому слову родственные слова, например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ru-RU" sz="1600" dirty="0" smtClean="0"/>
              <a:t>ЗАЯЦ —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ru-RU" sz="1600" dirty="0" smtClean="0"/>
              <a:t>ЗАЙКА, ЗАЙЧАТА, ЗАЙЧИК, ЗАЙЧИХА</a:t>
            </a:r>
          </a:p>
          <a:p>
            <a:r>
              <a:rPr lang="ru-RU" sz="1800" dirty="0" smtClean="0"/>
              <a:t> Образуй новые слова (например: платье из шёлка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en-US" sz="1800" dirty="0" smtClean="0"/>
              <a:t>      </a:t>
            </a:r>
            <a:r>
              <a:rPr lang="ru-RU" sz="1800" dirty="0" smtClean="0"/>
              <a:t>шёлковое платье).</a:t>
            </a:r>
          </a:p>
          <a:p>
            <a:r>
              <a:rPr lang="ru-RU" sz="1800" dirty="0" smtClean="0"/>
              <a:t>Составь предложения из  слов.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268760"/>
            <a:ext cx="1693863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212976"/>
            <a:ext cx="3059832" cy="346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789040"/>
            <a:ext cx="3600400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СВЯЗНАЯ РЕЧЬ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752528"/>
          </a:xfrm>
        </p:spPr>
        <p:txBody>
          <a:bodyPr>
            <a:normAutofit fontScale="92500" lnSpcReduction="20000"/>
          </a:bodyPr>
          <a:lstStyle/>
          <a:p>
            <a:pPr marL="182563" indent="0" algn="just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Весь процесс школьного обучения построен так, что он совершенно немыслим без свободного владения связной речью. Это и устные ответы на уроках, письменные изложения, сочинения и многое другое.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Под связной речью принято понимать развернутые (состоящие из нескольких предложений) высказывания, которые позволяют четко, последовательно излагать свои мысли так, чтобы они были понятны окружающими людьми.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 Дети 4-5 лет уже способны о многом самостоятельно рассказывать: о том, как они провели лето, чем занимались в детском саду, что видели в музее, в парке или в зоопарке. Они способны связно пересказать содержание сказок, рассказов, различных историй.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CF7"/>
              </a:clrFrom>
              <a:clrTo>
                <a:srgbClr val="FDFCF7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380312" y="188640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306</TotalTime>
  <Words>522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РЕЧЕВАЯ ГОТОВНОСТЬ  РЕБЕНКА К ОБУЧЕНИЮ В ШКОЛЕ (консультация для педагогов)</vt:lpstr>
      <vt:lpstr>ЭТАПЫ УСВОЕНИЯ  ЗВУКОВ РЕЧИ</vt:lpstr>
      <vt:lpstr>ФОНЕМАТИЧЕСКОЕ  РАЗВИТИЕ РЕЧИ</vt:lpstr>
      <vt:lpstr> Задания для развития навыков фонематического восприятия</vt:lpstr>
      <vt:lpstr> СЛОВАРНЫЙ ЗАПАС </vt:lpstr>
      <vt:lpstr> Накопление словаря </vt:lpstr>
      <vt:lpstr>ГРАММАТИЧЕСКИЙ  СТРОЙ РЕЧИ</vt:lpstr>
      <vt:lpstr>ФОРМИРУЕМ ГРАММАТИЧЕСКИЕ НАВЫКИ</vt:lpstr>
      <vt:lpstr>СВЯЗНАЯ РЕЧЬ</vt:lpstr>
      <vt:lpstr> РАЗВИВАЕМ СВЯЗНУЮ РЕЧЬ</vt:lpstr>
      <vt:lpstr>Спасибо за внимание! ЖЕЛАЕМ Вам УСПЕХА!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RePack by Diakov</cp:lastModifiedBy>
  <cp:revision>30</cp:revision>
  <dcterms:created xsi:type="dcterms:W3CDTF">2013-04-23T04:48:24Z</dcterms:created>
  <dcterms:modified xsi:type="dcterms:W3CDTF">2018-01-24T06:33:51Z</dcterms:modified>
</cp:coreProperties>
</file>